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3" r:id="rId5"/>
    <p:sldId id="257" r:id="rId6"/>
    <p:sldId id="258" r:id="rId7"/>
    <p:sldId id="259" r:id="rId8"/>
    <p:sldId id="260" r:id="rId9"/>
    <p:sldId id="264" r:id="rId10"/>
    <p:sldId id="262" r:id="rId11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34509-03E0-4FDE-815B-A4ADA4C95D83}" v="1" dt="2020-04-18T14:40:48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8BC34509-03E0-4FDE-815B-A4ADA4C95D83}"/>
    <pc:docChg chg="modSld">
      <pc:chgData name="Alistair Strayton" userId="54cf08bdfc25132b" providerId="LiveId" clId="{8BC34509-03E0-4FDE-815B-A4ADA4C95D83}" dt="2020-04-18T14:41:47.639" v="39" actId="14100"/>
      <pc:docMkLst>
        <pc:docMk/>
      </pc:docMkLst>
      <pc:sldChg chg="modSp">
        <pc:chgData name="Alistair Strayton" userId="54cf08bdfc25132b" providerId="LiveId" clId="{8BC34509-03E0-4FDE-815B-A4ADA4C95D83}" dt="2020-04-18T14:41:47.639" v="39" actId="14100"/>
        <pc:sldMkLst>
          <pc:docMk/>
          <pc:sldMk cId="2770773100" sldId="260"/>
        </pc:sldMkLst>
        <pc:spChg chg="mod">
          <ac:chgData name="Alistair Strayton" userId="54cf08bdfc25132b" providerId="LiveId" clId="{8BC34509-03E0-4FDE-815B-A4ADA4C95D83}" dt="2020-04-18T14:41:47.639" v="39" actId="14100"/>
          <ac:spMkLst>
            <pc:docMk/>
            <pc:sldMk cId="2770773100" sldId="260"/>
            <ac:spMk id="6" creationId="{9C383873-1ACC-4285-9071-305DE9E2508F}"/>
          </ac:spMkLst>
        </pc:spChg>
      </pc:sldChg>
      <pc:sldChg chg="modSp">
        <pc:chgData name="Alistair Strayton" userId="54cf08bdfc25132b" providerId="LiveId" clId="{8BC34509-03E0-4FDE-815B-A4ADA4C95D83}" dt="2020-04-18T14:41:22.039" v="37" actId="732"/>
        <pc:sldMkLst>
          <pc:docMk/>
          <pc:sldMk cId="4268399292" sldId="263"/>
        </pc:sldMkLst>
        <pc:spChg chg="mod">
          <ac:chgData name="Alistair Strayton" userId="54cf08bdfc25132b" providerId="LiveId" clId="{8BC34509-03E0-4FDE-815B-A4ADA4C95D83}" dt="2020-04-18T14:39:59.805" v="29" actId="1036"/>
          <ac:spMkLst>
            <pc:docMk/>
            <pc:sldMk cId="4268399292" sldId="263"/>
            <ac:spMk id="9" creationId="{8DA896D1-C048-4C77-9F3B-54911F60C082}"/>
          </ac:spMkLst>
        </pc:spChg>
        <pc:spChg chg="mod">
          <ac:chgData name="Alistair Strayton" userId="54cf08bdfc25132b" providerId="LiveId" clId="{8BC34509-03E0-4FDE-815B-A4ADA4C95D83}" dt="2020-04-18T14:39:59.805" v="29" actId="1036"/>
          <ac:spMkLst>
            <pc:docMk/>
            <pc:sldMk cId="4268399292" sldId="263"/>
            <ac:spMk id="18" creationId="{B370D3A3-4B18-46A8-9623-BCE4A8D48555}"/>
          </ac:spMkLst>
        </pc:spChg>
        <pc:picChg chg="mod modCrop">
          <ac:chgData name="Alistair Strayton" userId="54cf08bdfc25132b" providerId="LiveId" clId="{8BC34509-03E0-4FDE-815B-A4ADA4C95D83}" dt="2020-04-18T14:41:22.039" v="37" actId="732"/>
          <ac:picMkLst>
            <pc:docMk/>
            <pc:sldMk cId="4268399292" sldId="263"/>
            <ac:picMk id="22" creationId="{7CEEB49D-698B-4C1C-A5DA-04047682DB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watch?v=18xY0XygVGc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3.png"/><Relationship Id="rId4" Type="http://schemas.openxmlformats.org/officeDocument/2006/relationships/hyperlink" Target="https://www.dkfindout.com/uk/science/light/transparent-and-opaque-objec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Hands reaching towards the sun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b="4304"/>
          <a:stretch/>
        </p:blipFill>
        <p:spPr>
          <a:xfrm flipH="1">
            <a:off x="3590924" y="422150"/>
            <a:ext cx="8601075" cy="6013005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Light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1533109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1750149"/>
            <a:ext cx="492689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Exploring materials and their properties to make sunglasses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3 / Key Stage 2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7-8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 and carers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5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 &amp; 4,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6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13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Key Learning</a:t>
            </a:r>
          </a:p>
          <a:p>
            <a:r>
              <a:rPr lang="en-GB" sz="1800" dirty="0"/>
              <a:t>The light from the sun can damage our eyes and therefore we should not look directly at the sun. </a:t>
            </a:r>
          </a:p>
          <a:p>
            <a:r>
              <a:rPr lang="en-GB" sz="1800" dirty="0"/>
              <a:t>We can protect our eyes by wearing sunglasses or sunhats in bright light.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3-5): approx. 30-40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ruler and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 as a worksheet.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 </a:t>
            </a:r>
          </a:p>
          <a:p>
            <a:r>
              <a:rPr lang="en-GB" sz="1800" dirty="0"/>
              <a:t>explore suitable materials for making sunglasses.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Exploring suitable materials for making sunglasses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id="{A6C3A58F-AE51-7D4E-A681-D1D8F71AD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8" y="58854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Talk or think about why we wear sunglasses? </a:t>
            </a:r>
          </a:p>
          <a:p>
            <a:r>
              <a:rPr lang="en-GB" sz="2400" dirty="0"/>
              <a:t>How do they help us when it’s sunny?</a:t>
            </a:r>
          </a:p>
          <a:p>
            <a:r>
              <a:rPr lang="en-GB" sz="2400" dirty="0"/>
              <a:t>What might happen if we didn’t wear them?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Sunglasses protect our eyes from strong sunlight.</a:t>
            </a:r>
          </a:p>
          <a:p>
            <a:r>
              <a:rPr lang="en-GB" sz="2400" dirty="0"/>
              <a:t>Sunglasses block some of the sunlight from entering our eyes, which makes it easier for us to see.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about… sunglasses?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A close up of a clock&#10;&#10;Description automatically generated">
            <a:extLst>
              <a:ext uri="{FF2B5EF4-FFF2-40B4-BE49-F238E27FC236}">
                <a16:creationId xmlns:a16="http://schemas.microsoft.com/office/drawing/2014/main" id="{A0589673-5956-1C4D-9307-8FE8A1EB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8" y="58854"/>
            <a:ext cx="1079500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AA7EA-063E-E245-9FF3-FB96A1D63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523" y="3696951"/>
            <a:ext cx="3354211" cy="2236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AB102-A10A-6A44-90CB-A94C8E6B4E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10" b="30207"/>
          <a:stretch/>
        </p:blipFill>
        <p:spPr>
          <a:xfrm>
            <a:off x="7085894" y="1772421"/>
            <a:ext cx="3354212" cy="23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Watch this clip about people watching a solar eclipse (England, 1999): </a:t>
            </a:r>
          </a:p>
          <a:p>
            <a:r>
              <a:rPr lang="en-GB" sz="2000" dirty="0">
                <a:hlinkClick r:id="rId3"/>
              </a:rPr>
              <a:t>https://www.youtube.com/watch?v=18xY0XygVGc</a:t>
            </a:r>
            <a:endParaRPr lang="en-GB" sz="2000" dirty="0"/>
          </a:p>
          <a:p>
            <a:r>
              <a:rPr lang="en-GB" sz="2000" dirty="0"/>
              <a:t>Why do you think they are wearing special glasses?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this article from DK:</a:t>
            </a:r>
          </a:p>
          <a:p>
            <a:r>
              <a:rPr lang="en-GB" sz="2000" dirty="0">
                <a:hlinkClick r:id="rId4"/>
              </a:rPr>
              <a:t>https://www.dkfindout.com/uk/science/light/transparent-and-opaque-objects/</a:t>
            </a:r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Watch, read, listen…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Opaque, translucent, transparent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375D1-DFC0-8746-B558-43C98BB2C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900" y="1787005"/>
            <a:ext cx="3024520" cy="1999683"/>
          </a:xfrm>
          <a:prstGeom prst="rect">
            <a:avLst/>
          </a:prstGeom>
        </p:spPr>
      </p:pic>
      <p:pic>
        <p:nvPicPr>
          <p:cNvPr id="24" name="Picture 23" descr="A close up of a clock&#10;&#10;Description automatically generated">
            <a:extLst>
              <a:ext uri="{FF2B5EF4-FFF2-40B4-BE49-F238E27FC236}">
                <a16:creationId xmlns:a16="http://schemas.microsoft.com/office/drawing/2014/main" id="{DDEEC760-0D63-E546-A2AA-D10C2C965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8" y="58854"/>
            <a:ext cx="1079500" cy="1079500"/>
          </a:xfrm>
          <a:prstGeom prst="rect">
            <a:avLst/>
          </a:prstGeom>
        </p:spPr>
      </p:pic>
      <p:pic>
        <p:nvPicPr>
          <p:cNvPr id="5" name="Picture 4" descr="A picture containing cup, indoor, table, bottle&#10;&#10;Description automatically generated">
            <a:extLst>
              <a:ext uri="{FF2B5EF4-FFF2-40B4-BE49-F238E27FC236}">
                <a16:creationId xmlns:a16="http://schemas.microsoft.com/office/drawing/2014/main" id="{6005C66C-264C-7C45-82C2-1423847D1C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b="4363"/>
          <a:stretch/>
        </p:blipFill>
        <p:spPr>
          <a:xfrm>
            <a:off x="6737040" y="2721359"/>
            <a:ext cx="4051924" cy="33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FF0000"/>
                </a:solidFill>
              </a:rPr>
              <a:t>Instructions for Activity 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Give the children a range of materials and ask them to consider which would be most suitable for making a pair of sunglasses.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Use a torch as a light source and record your observations and notes if each material is suitable or not for using as sunglasses.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257452"/>
            <a:ext cx="7712155" cy="6224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Learning outcome: </a:t>
            </a:r>
            <a:r>
              <a:rPr lang="en-GB" sz="2000" dirty="0"/>
              <a:t>I can explore suitable materials for making sunglasses.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F8A5B48-535E-9148-AE0E-B26BFE0F0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53003"/>
              </p:ext>
            </p:extLst>
          </p:nvPr>
        </p:nvGraphicFramePr>
        <p:xfrm>
          <a:off x="3847391" y="1448944"/>
          <a:ext cx="7524720" cy="431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68">
                  <a:extLst>
                    <a:ext uri="{9D8B030D-6E8A-4147-A177-3AD203B41FA5}">
                      <a16:colId xmlns:a16="http://schemas.microsoft.com/office/drawing/2014/main" val="227744734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044518638"/>
                    </a:ext>
                  </a:extLst>
                </a:gridCol>
                <a:gridCol w="4641701">
                  <a:extLst>
                    <a:ext uri="{9D8B030D-6E8A-4147-A177-3AD203B41FA5}">
                      <a16:colId xmlns:a16="http://schemas.microsoft.com/office/drawing/2014/main" val="3131100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Suitability?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4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1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802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3929"/>
                  </a:ext>
                </a:extLst>
              </a:tr>
              <a:tr h="741680">
                <a:tc gridSpan="3">
                  <a:txBody>
                    <a:bodyPr/>
                    <a:lstStyle/>
                    <a:p>
                      <a:r>
                        <a:rPr lang="en-GB" b="1" dirty="0"/>
                        <a:t>Which of these materials would make good sunglasses? Why?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7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bright:</a:t>
            </a:r>
            <a:r>
              <a:rPr lang="en-GB" dirty="0">
                <a:solidFill>
                  <a:schemeClr val="tx1"/>
                </a:solidFill>
              </a:rPr>
              <a:t> If an object is </a:t>
            </a:r>
            <a:r>
              <a:rPr lang="en-GB" b="1" dirty="0">
                <a:solidFill>
                  <a:schemeClr val="tx1"/>
                </a:solidFill>
              </a:rPr>
              <a:t>bright </a:t>
            </a:r>
            <a:r>
              <a:rPr lang="en-GB" dirty="0">
                <a:solidFill>
                  <a:schemeClr val="tx1"/>
                </a:solidFill>
              </a:rPr>
              <a:t>it gives out or reflects much light.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dark </a:t>
            </a:r>
            <a:r>
              <a:rPr lang="en-GB" b="1" i="1" dirty="0">
                <a:solidFill>
                  <a:srgbClr val="0070C0"/>
                </a:solidFill>
              </a:rPr>
              <a:t>(scientific)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>
                <a:solidFill>
                  <a:schemeClr val="tx1"/>
                </a:solidFill>
              </a:rPr>
              <a:t>Dark</a:t>
            </a:r>
            <a:r>
              <a:rPr lang="en-GB" dirty="0">
                <a:solidFill>
                  <a:schemeClr val="tx1"/>
                </a:solidFill>
              </a:rPr>
              <a:t> is the absence of light.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dark </a:t>
            </a:r>
            <a:r>
              <a:rPr lang="en-GB" b="1" i="1" dirty="0">
                <a:solidFill>
                  <a:srgbClr val="0070C0"/>
                </a:solidFill>
              </a:rPr>
              <a:t>(everyday)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very little amount of light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dull: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If an object is </a:t>
            </a:r>
            <a:r>
              <a:rPr lang="en-GB" b="1" dirty="0">
                <a:solidFill>
                  <a:schemeClr val="tx1"/>
                </a:solidFill>
              </a:rPr>
              <a:t>dull </a:t>
            </a:r>
            <a:r>
              <a:rPr lang="en-GB" dirty="0">
                <a:solidFill>
                  <a:schemeClr val="tx1"/>
                </a:solidFill>
              </a:rPr>
              <a:t>it is not shiny or bright</a:t>
            </a:r>
            <a:r>
              <a:rPr lang="en-GB" dirty="0"/>
              <a:t>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light: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Light</a:t>
            </a:r>
            <a:r>
              <a:rPr lang="en-GB" dirty="0">
                <a:solidFill>
                  <a:schemeClr val="tx1"/>
                </a:solidFill>
              </a:rPr>
              <a:t> is the form of energy that makes it possible for eyes to see.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material: </a:t>
            </a:r>
            <a:r>
              <a:rPr lang="en-GB" dirty="0">
                <a:solidFill>
                  <a:schemeClr val="tx1"/>
                </a:solidFill>
              </a:rPr>
              <a:t>Anything used for building or making something else.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shiny: </a:t>
            </a:r>
            <a:r>
              <a:rPr lang="en-GB" dirty="0">
                <a:solidFill>
                  <a:schemeClr val="tx1"/>
                </a:solidFill>
              </a:rPr>
              <a:t>Reflecting or glowing with light.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surface: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The outside limit or top layer of something.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Possible learning outcome for reviewing your work: </a:t>
            </a:r>
            <a:r>
              <a:rPr lang="en-GB" sz="2000" dirty="0">
                <a:solidFill>
                  <a:srgbClr val="FF0000"/>
                </a:solidFill>
              </a:rPr>
              <a:t>I can explore the need for light to see things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74B5D0E-CD01-E145-AB92-431C2E72C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72752"/>
              </p:ext>
            </p:extLst>
          </p:nvPr>
        </p:nvGraphicFramePr>
        <p:xfrm>
          <a:off x="2109848" y="1160263"/>
          <a:ext cx="7524720" cy="448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768">
                  <a:extLst>
                    <a:ext uri="{9D8B030D-6E8A-4147-A177-3AD203B41FA5}">
                      <a16:colId xmlns:a16="http://schemas.microsoft.com/office/drawing/2014/main" val="227744734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044518638"/>
                    </a:ext>
                  </a:extLst>
                </a:gridCol>
                <a:gridCol w="4641701">
                  <a:extLst>
                    <a:ext uri="{9D8B030D-6E8A-4147-A177-3AD203B41FA5}">
                      <a16:colId xmlns:a16="http://schemas.microsoft.com/office/drawing/2014/main" val="3131100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Suitability?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4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Tin foil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suitable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 is not suitable because we cannot see anything – it is opaque.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Coloured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suitable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 is not suitable because it’s opaque.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Cling film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suitable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Cling film is not suitable because it lets all of the light through. It’s transparent.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1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Tissue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Tissue is suitable because it lets some of the light through and is translucent.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802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Bubble 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 is suitable because it’s translucent.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3929"/>
                  </a:ext>
                </a:extLst>
              </a:tr>
              <a:tr h="741680">
                <a:tc gridSpan="3">
                  <a:txBody>
                    <a:bodyPr/>
                    <a:lstStyle/>
                    <a:p>
                      <a:r>
                        <a:rPr lang="en-GB" b="1" dirty="0"/>
                        <a:t>Which of these materials would make good sunglasses? Why?</a:t>
                      </a:r>
                    </a:p>
                    <a:p>
                      <a:r>
                        <a:rPr lang="en-GB" b="0" dirty="0"/>
                        <a:t>I think the bubble wrap would be the best. You can see more through it. The tissue is hard to see through and might make you bump into things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7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14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55A32A-7807-479F-872F-BC723F83F9D0}"/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12682</TotalTime>
  <Words>723</Words>
  <Application>Microsoft Office PowerPoint</Application>
  <PresentationFormat>Widescreen</PresentationFormat>
  <Paragraphs>113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32</cp:revision>
  <cp:lastPrinted>2020-03-28T17:18:56Z</cp:lastPrinted>
  <dcterms:created xsi:type="dcterms:W3CDTF">2020-03-28T09:27:35Z</dcterms:created>
  <dcterms:modified xsi:type="dcterms:W3CDTF">2020-04-18T14:41:53Z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